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520" r:id="rId3"/>
    <p:sldId id="517" r:id="rId4"/>
    <p:sldId id="518" r:id="rId5"/>
    <p:sldId id="534" r:id="rId6"/>
    <p:sldId id="519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FA841F-1F8C-4403-AD94-1F5AB6479FDE}" type="datetimeFigureOut">
              <a:rPr lang="fi-FI" smtClean="0"/>
              <a:t>16.1.2019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92E052-4519-4731-853F-70CDCD3E62D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4026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44D5FD-DBFC-4EC4-83B2-B693C83B8A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8BF59F9-F381-4FB0-972D-F38645B6F8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5C58934-D8D4-4415-9A1B-706ED43C62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/>
              <a:t>16.1.2019</a:t>
            </a:r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5FEF981-F700-44FE-821D-F2A373E317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Opsia ry  Sivistyskunta 2020 - johtoryhmien valmennus 2018-2019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FDE7EE9-8E62-46FA-BC1B-A08AF8C2AF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8ECB7-C578-4DC7-B8CD-13FEE3350F4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916219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7CB4B8D-8BE2-4056-8B3A-2BE5514998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3D836835-2EE7-4B89-9754-9615BAF51A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205E32E-6702-4663-A4A5-6BC450EF72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/>
              <a:t>16.1.2019</a:t>
            </a:r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ADCC797-EF0D-40DA-A70C-FBA35208C9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Opsia ry  Sivistyskunta 2020 - johtoryhmien valmennus 2018-2019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CF2302F-4FCD-40DB-99A8-A083850BF1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8ECB7-C578-4DC7-B8CD-13FEE3350F4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19436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953F22E3-90B8-4BC5-9D3C-1A88645D11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858BC655-1DCE-4B62-8995-4418B7E6E3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B34F6A1-7644-44D7-8B81-4ACB61FADB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/>
              <a:t>16.1.2019</a:t>
            </a:r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1D1210B-7E3E-4BDF-BE96-B62C152D5F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Opsia ry  Sivistyskunta 2020 - johtoryhmien valmennus 2018-2019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B7F6CE2-F229-4B86-921E-B33FDF5F4E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8ECB7-C578-4DC7-B8CD-13FEE3350F4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138112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02BF70D-603B-479D-8F41-4F1F280AAB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80D693C-8983-47DB-9441-D111376CC2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90380CD-3E71-439A-AF8C-0B7C5D946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/>
              <a:t>16.1.2019</a:t>
            </a:r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1BB35D1-AB8C-4D89-8963-376E365458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Opsia ry  Sivistyskunta 2020 - johtoryhmien valmennus 2018-2019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C2F36FD-F010-47E6-86F0-B7E4BF273B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8ECB7-C578-4DC7-B8CD-13FEE3350F4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66356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2642646-67A1-44B4-B09A-57DE49E5F4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312DDC3-F672-476B-8CC4-9224837BBF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716A874-20FD-470C-A324-C81ABF8B04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/>
              <a:t>16.1.2019</a:t>
            </a:r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5271A31-516A-4315-BE17-283901D734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Opsia ry  Sivistyskunta 2020 - johtoryhmien valmennus 2018-2019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937E664-6B48-4DF5-961C-0A89980AB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8ECB7-C578-4DC7-B8CD-13FEE3350F4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259015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FAE78A3-E42E-417D-959E-81C68061EB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2153BD8-71FD-4822-ADEF-B5829DAB25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63C49205-04F0-4346-8A84-36B860AACD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45BF6CC7-18F1-44E1-858F-D9A82CB71C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/>
              <a:t>16.1.2019</a:t>
            </a:r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48CDE0BA-CB6F-4220-A19A-D0A307D600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Opsia ry  Sivistyskunta 2020 - johtoryhmien valmennus 2018-2019</a:t>
            </a:r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9AD8A4AE-FE14-4957-AAB8-22C8DF537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8ECB7-C578-4DC7-B8CD-13FEE3350F4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60622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A7ED57D-0403-4CAE-82DD-753A35F88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7018748-0CE6-49C0-AE4B-A93202762C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38A8AC43-FC4F-4DB8-841B-93B41E2F28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43E981CD-8421-4180-87CA-CAFDD9B755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C6D21DEC-5CE8-41C4-9693-EB13FBC9C8A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2431CF7B-7F0F-490F-8DF5-9E02F9544B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/>
              <a:t>16.1.2019</a:t>
            </a:r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5B4EF4EA-912E-48D9-88E5-C36B87913B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Opsia ry  Sivistyskunta 2020 - johtoryhmien valmennus 2018-2019</a:t>
            </a:r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CE4090A9-3905-476D-94CF-6EDF940AF9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8ECB7-C578-4DC7-B8CD-13FEE3350F4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74427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CC0AF47-316B-435B-B472-EA602F44A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3DFA8792-EC26-4C3A-BE4E-4F0A2119B9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/>
              <a:t>16.1.2019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76C9067E-9065-47F7-9165-6155FDA753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Opsia ry  Sivistyskunta 2020 - johtoryhmien valmennus 2018-2019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2C3DB128-30AB-44CD-8C11-60934F479C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8ECB7-C578-4DC7-B8CD-13FEE3350F4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07342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AEEC74E5-C9A9-4669-8A38-AC1AD25980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/>
              <a:t>16.1.2019</a:t>
            </a:r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1327CD31-24F8-4364-91AC-D45E5FC411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Opsia ry  Sivistyskunta 2020 - johtoryhmien valmennus 2018-2019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4B9A1803-1E97-4244-8DE0-CE446EDBCA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8ECB7-C578-4DC7-B8CD-13FEE3350F4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468779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577DD95-494F-4EF7-9CFA-2D4AEC51EA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911A16F-726C-4E67-9EB2-0A2324B623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C59B6F7A-76DC-42B9-9338-B3B528C526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ADD33110-4DF5-43D7-B075-85AFEBB122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/>
              <a:t>16.1.2019</a:t>
            </a:r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37B26268-CEE3-4344-A07D-68C72326AD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Opsia ry  Sivistyskunta 2020 - johtoryhmien valmennus 2018-2019</a:t>
            </a:r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AE6C8AF-20FD-4E9A-BDAF-6AD7D52744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8ECB7-C578-4DC7-B8CD-13FEE3350F4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532007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7901BD4-6887-46AB-8300-E6D42B625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FDE24751-A6BA-47C4-B9E8-46EDFAA245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F9029439-2E2D-41B7-B3D6-A75D50BB4D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78F641DF-2842-4232-9F0C-43BAC2F199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/>
              <a:t>16.1.2019</a:t>
            </a:r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B1EFF67-4F6D-425C-A8D9-A7F07E94D9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Opsia ry  Sivistyskunta 2020 - johtoryhmien valmennus 2018-2019</a:t>
            </a:r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1F40409C-0AE1-4564-8FC3-596D6524FB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8ECB7-C578-4DC7-B8CD-13FEE3350F4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69136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C39CC042-DDA3-457D-A581-60008888A6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FF218A0-5C11-4F19-A09C-C2185AD3CF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7A4B4BD-8120-49D3-AE33-C12279BFC9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i-FI"/>
              <a:t>16.1.2019</a:t>
            </a:r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A11A50A-560B-4EB2-8E3A-DCFC44887F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i-FI"/>
              <a:t>Opsia ry  Sivistyskunta 2020 - johtoryhmien valmennus 2018-2019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A176A94-4C14-4EAF-8A04-178B9D61E4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F8ECB7-C578-4DC7-B8CD-13FEE3350F4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991371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2D05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43E847B-82FD-459D-AA8E-643622EC081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Strategiasta kehittämissuunnitelmaksi</a:t>
            </a:r>
            <a:br>
              <a:rPr lang="fi-FI" dirty="0"/>
            </a:br>
            <a:r>
              <a:rPr lang="fi-FI" sz="3600" dirty="0"/>
              <a:t>kehittämisen kokonaisuus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358580CF-C288-4747-B956-5496C83DD2A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Peter Johnson</a:t>
            </a:r>
          </a:p>
          <a:p>
            <a:r>
              <a:rPr lang="fi-FI" dirty="0"/>
              <a:t>Hannu Laukkanen</a:t>
            </a:r>
          </a:p>
          <a:p>
            <a:r>
              <a:rPr lang="fi-FI" dirty="0"/>
              <a:t>2019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7BD17B4-EC93-45A1-A209-52BF143683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/>
              <a:t>16.1.2019</a:t>
            </a:r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5D1EC42-3750-4F12-98D6-4FA71F0562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599" y="6356350"/>
            <a:ext cx="5076825" cy="365125"/>
          </a:xfrm>
        </p:spPr>
        <p:txBody>
          <a:bodyPr/>
          <a:lstStyle/>
          <a:p>
            <a:r>
              <a:rPr lang="fi-FI" sz="1400" b="1" dirty="0" err="1">
                <a:solidFill>
                  <a:schemeClr val="tx1"/>
                </a:solidFill>
              </a:rPr>
              <a:t>Opsia</a:t>
            </a:r>
            <a:r>
              <a:rPr lang="fi-FI" sz="1400" b="1" dirty="0">
                <a:solidFill>
                  <a:schemeClr val="tx1"/>
                </a:solidFill>
              </a:rPr>
              <a:t> ry  Sivistyskunta 2020 - johtoryhmien valmennus 2018-2019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EBD2723-C115-4BD8-914F-30F522AB8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8ECB7-C578-4DC7-B8CD-13FEE3350F43}" type="slidenum">
              <a:rPr lang="fi-FI" smtClean="0"/>
              <a:t>1</a:t>
            </a:fld>
            <a:endParaRPr lang="fi-FI" dirty="0"/>
          </a:p>
        </p:txBody>
      </p:sp>
      <p:pic>
        <p:nvPicPr>
          <p:cNvPr id="8" name="Picture 1" descr="logo">
            <a:extLst>
              <a:ext uri="{FF2B5EF4-FFF2-40B4-BE49-F238E27FC236}">
                <a16:creationId xmlns:a16="http://schemas.microsoft.com/office/drawing/2014/main" id="{7458F6F5-896C-4AE7-BC6A-2272F9CE69F4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0687" y="3703277"/>
            <a:ext cx="2136226" cy="138303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Kuva 9">
            <a:extLst>
              <a:ext uri="{FF2B5EF4-FFF2-40B4-BE49-F238E27FC236}">
                <a16:creationId xmlns:a16="http://schemas.microsoft.com/office/drawing/2014/main" id="{8BB2AA96-ABBC-4F3F-86E9-17672A2C15E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247" y="3703277"/>
            <a:ext cx="2907665" cy="238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46475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2D05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fi-FI"/>
              <a:t>16.1.2019</a:t>
            </a:r>
            <a:endParaRPr lang="fi-FI" dirty="0"/>
          </a:p>
        </p:txBody>
      </p:sp>
      <p:sp>
        <p:nvSpPr>
          <p:cNvPr id="5123" name="Dian numeron paikkamerkki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Aft>
                <a:spcPts val="6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‒"/>
              <a:defRPr sz="2800">
                <a:solidFill>
                  <a:srgbClr val="262626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ts val="6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262626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ts val="6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‒"/>
              <a:defRPr sz="2000">
                <a:solidFill>
                  <a:srgbClr val="262626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ts val="6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>
                <a:solidFill>
                  <a:srgbClr val="262626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ts val="6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‒"/>
              <a:defRPr>
                <a:solidFill>
                  <a:srgbClr val="262626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ts val="6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‒"/>
              <a:defRPr>
                <a:solidFill>
                  <a:srgbClr val="262626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ts val="6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‒"/>
              <a:defRPr>
                <a:solidFill>
                  <a:srgbClr val="262626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ts val="6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‒"/>
              <a:defRPr>
                <a:solidFill>
                  <a:srgbClr val="262626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ts val="6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‒"/>
              <a:defRPr>
                <a:solidFill>
                  <a:srgbClr val="262626"/>
                </a:solidFill>
                <a:latin typeface="Arial" panose="020B0604020202020204" pitchFamily="34" charset="0"/>
              </a:defRPr>
            </a:lvl9pPr>
          </a:lstStyle>
          <a:p>
            <a:pPr>
              <a:spcAft>
                <a:spcPct val="0"/>
              </a:spcAft>
              <a:buClrTx/>
              <a:buSzTx/>
              <a:buFontTx/>
              <a:buNone/>
            </a:pPr>
            <a:fld id="{24FD0876-83B2-426E-A583-4EB09FA65900}" type="slidenum">
              <a:rPr lang="fi-FI" altLang="fi-FI" sz="1200" smtClean="0"/>
              <a:pPr>
                <a:spcAft>
                  <a:spcPct val="0"/>
                </a:spcAft>
                <a:buClrTx/>
                <a:buSzTx/>
                <a:buFontTx/>
                <a:buNone/>
              </a:pPr>
              <a:t>2</a:t>
            </a:fld>
            <a:endParaRPr lang="fi-FI" altLang="fi-FI" sz="1200"/>
          </a:p>
        </p:txBody>
      </p:sp>
      <p:sp>
        <p:nvSpPr>
          <p:cNvPr id="5124" name="Otsikko 2"/>
          <p:cNvSpPr>
            <a:spLocks noGrp="1"/>
          </p:cNvSpPr>
          <p:nvPr>
            <p:ph type="title"/>
          </p:nvPr>
        </p:nvSpPr>
        <p:spPr>
          <a:xfrm>
            <a:off x="523875" y="403246"/>
            <a:ext cx="11207750" cy="4275138"/>
          </a:xfrm>
        </p:spPr>
        <p:txBody>
          <a:bodyPr>
            <a:normAutofit/>
          </a:bodyPr>
          <a:lstStyle/>
          <a:p>
            <a:pPr defTabSz="914400"/>
            <a:r>
              <a:rPr lang="fi-FI" altLang="fi-FI" sz="3200" b="1" dirty="0">
                <a:solidFill>
                  <a:schemeClr val="tx1"/>
                </a:solidFill>
              </a:rPr>
              <a:t>Kehittämisen kokonaisuus ja keskeiset kysymykset (kertausta)</a:t>
            </a:r>
            <a:br>
              <a:rPr lang="fi-FI" altLang="fi-FI" sz="3200" b="1" dirty="0">
                <a:solidFill>
                  <a:srgbClr val="0070C0"/>
                </a:solidFill>
              </a:rPr>
            </a:br>
            <a:br>
              <a:rPr lang="fi-FI" altLang="fi-FI" sz="3200" b="1" dirty="0">
                <a:solidFill>
                  <a:srgbClr val="0070C0"/>
                </a:solidFill>
              </a:rPr>
            </a:br>
            <a:br>
              <a:rPr lang="fi-FI" altLang="fi-FI" sz="3200" b="1" dirty="0">
                <a:solidFill>
                  <a:srgbClr val="0070C0"/>
                </a:solidFill>
              </a:rPr>
            </a:br>
            <a:br>
              <a:rPr lang="fi-FI" altLang="fi-FI" sz="3200" b="1" dirty="0">
                <a:solidFill>
                  <a:srgbClr val="0070C0"/>
                </a:solidFill>
              </a:rPr>
            </a:br>
            <a:br>
              <a:rPr lang="fi-FI" altLang="fi-FI" sz="3200" b="1" dirty="0">
                <a:solidFill>
                  <a:srgbClr val="0070C0"/>
                </a:solidFill>
              </a:rPr>
            </a:br>
            <a:br>
              <a:rPr lang="fi-FI" altLang="fi-FI" sz="3200" dirty="0"/>
            </a:br>
            <a:br>
              <a:rPr lang="fi-FI" altLang="fi-FI" sz="3200" dirty="0"/>
            </a:br>
            <a:endParaRPr lang="fi-FI" altLang="fi-FI" sz="2800" dirty="0"/>
          </a:p>
        </p:txBody>
      </p:sp>
      <p:pic>
        <p:nvPicPr>
          <p:cNvPr id="5125" name="Kuva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75" y="1182688"/>
            <a:ext cx="10487025" cy="2363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Taulukko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9028598"/>
              </p:ext>
            </p:extLst>
          </p:nvPr>
        </p:nvGraphicFramePr>
        <p:xfrm>
          <a:off x="523875" y="3254398"/>
          <a:ext cx="11207749" cy="32003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56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371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029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019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14378">
                <a:tc>
                  <a:txBody>
                    <a:bodyPr/>
                    <a:lstStyle/>
                    <a:p>
                      <a:r>
                        <a:rPr lang="fi-FI" sz="1800" dirty="0">
                          <a:solidFill>
                            <a:srgbClr val="00B050"/>
                          </a:solidFill>
                        </a:rPr>
                        <a:t>MIKÄ ON KESU</a:t>
                      </a:r>
                      <a:r>
                        <a:rPr lang="fi-FI" sz="1800" baseline="0" dirty="0">
                          <a:solidFill>
                            <a:srgbClr val="00B050"/>
                          </a:solidFill>
                        </a:rPr>
                        <a:t> JA MIHIN SITÄ TARVITAAN?</a:t>
                      </a:r>
                      <a:endParaRPr lang="fi-FI" sz="1800" dirty="0">
                        <a:solidFill>
                          <a:srgbClr val="00B050"/>
                        </a:solidFill>
                      </a:endParaRPr>
                    </a:p>
                  </a:txBody>
                  <a:tcPr marT="45709" marB="45709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800" dirty="0">
                          <a:solidFill>
                            <a:schemeClr val="accent3">
                              <a:lumMod val="40000"/>
                              <a:lumOff val="60000"/>
                            </a:schemeClr>
                          </a:solidFill>
                        </a:rPr>
                        <a:t>KESU TAVOITTEELLISENA SUUNNITELMANA</a:t>
                      </a:r>
                    </a:p>
                  </a:txBody>
                  <a:tcPr marT="45709" marB="45709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800" dirty="0">
                          <a:solidFill>
                            <a:srgbClr val="FF0000"/>
                          </a:solidFill>
                        </a:rPr>
                        <a:t>KEHITTÄMISEN YHTENÄISYYS JA YHTENEVÄISYYS</a:t>
                      </a:r>
                    </a:p>
                  </a:txBody>
                  <a:tcPr marT="45709" marB="45709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800" dirty="0">
                          <a:solidFill>
                            <a:srgbClr val="0070C0"/>
                          </a:solidFill>
                        </a:rPr>
                        <a:t>OLEMMEKO</a:t>
                      </a:r>
                      <a:r>
                        <a:rPr lang="fi-FI" sz="1800" baseline="0" dirty="0">
                          <a:solidFill>
                            <a:srgbClr val="0070C0"/>
                          </a:solidFill>
                        </a:rPr>
                        <a:t> PÄÄSEET TOIVOTTUIHIN TULOKSIIN?</a:t>
                      </a:r>
                      <a:endParaRPr lang="fi-FI" sz="1800" dirty="0">
                        <a:solidFill>
                          <a:srgbClr val="0070C0"/>
                        </a:solidFill>
                      </a:endParaRPr>
                    </a:p>
                  </a:txBody>
                  <a:tcPr marT="45709" marB="45709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93934">
                <a:tc>
                  <a:txBody>
                    <a:bodyPr/>
                    <a:lstStyle/>
                    <a:p>
                      <a:r>
                        <a:rPr lang="fi-FI" sz="1800" dirty="0"/>
                        <a:t>Kuinka</a:t>
                      </a:r>
                      <a:r>
                        <a:rPr lang="fi-FI" sz="1800" baseline="0" dirty="0"/>
                        <a:t> perehtynyt </a:t>
                      </a:r>
                      <a:r>
                        <a:rPr lang="fi-FI" sz="1800" dirty="0"/>
                        <a:t>minä ja yhteisöni</a:t>
                      </a:r>
                      <a:r>
                        <a:rPr lang="fi-FI" sz="1800" baseline="0" dirty="0"/>
                        <a:t> on </a:t>
                      </a:r>
                      <a:r>
                        <a:rPr lang="fi-FI" sz="1800" dirty="0" err="1"/>
                        <a:t>kesu</a:t>
                      </a:r>
                      <a:r>
                        <a:rPr lang="fi-FI" sz="1800" dirty="0"/>
                        <a:t>-tavoitteisiin</a:t>
                      </a:r>
                      <a:r>
                        <a:rPr lang="fi-FI" sz="1800" baseline="0" dirty="0"/>
                        <a:t> ja siitä missä mennään</a:t>
                      </a:r>
                      <a:r>
                        <a:rPr lang="fi-FI" sz="1800" dirty="0"/>
                        <a:t>?</a:t>
                      </a:r>
                    </a:p>
                    <a:p>
                      <a:r>
                        <a:rPr lang="fi-FI" sz="1800" dirty="0"/>
                        <a:t>Miten </a:t>
                      </a:r>
                      <a:r>
                        <a:rPr lang="fi-FI" sz="1800" dirty="0" err="1"/>
                        <a:t>kesusta</a:t>
                      </a:r>
                      <a:r>
                        <a:rPr lang="fi-FI" sz="1800" dirty="0"/>
                        <a:t> tiedotetaan?</a:t>
                      </a:r>
                    </a:p>
                  </a:txBody>
                  <a:tcPr marT="45709" marB="45709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800" dirty="0"/>
                        <a:t>Mitä hyötyä</a:t>
                      </a:r>
                      <a:r>
                        <a:rPr lang="fi-FI" sz="1800" baseline="0" dirty="0"/>
                        <a:t> siitä on lapsille, oppilaille/kunta-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800" baseline="0" dirty="0"/>
                        <a:t>laisille ja palvelujen laadulle?</a:t>
                      </a:r>
                      <a:endParaRPr lang="fi-FI" sz="1800" dirty="0"/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800" dirty="0"/>
                        <a:t>Miten tavoitteisiin päästään ja milloin</a:t>
                      </a:r>
                      <a:r>
                        <a:rPr lang="fi-FI" sz="1800" baseline="0" dirty="0"/>
                        <a:t>?</a:t>
                      </a:r>
                      <a:endParaRPr lang="fi-FI" sz="1800" dirty="0"/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800" dirty="0"/>
                        <a:t>Mitä minun ja tiimini</a:t>
                      </a:r>
                      <a:r>
                        <a:rPr lang="fi-FI" sz="1800" baseline="0" dirty="0"/>
                        <a:t> on tehtävä</a:t>
                      </a:r>
                      <a:r>
                        <a:rPr lang="fi-FI" sz="1800" dirty="0"/>
                        <a:t>? </a:t>
                      </a:r>
                    </a:p>
                  </a:txBody>
                  <a:tcPr marT="45709" marB="45709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800" dirty="0"/>
                        <a:t>Ovatko kaikki mukana kehittämisessä sovitulla tavalla?</a:t>
                      </a:r>
                    </a:p>
                    <a:p>
                      <a:r>
                        <a:rPr lang="fi-FI" sz="1800" dirty="0"/>
                        <a:t>Mitä </a:t>
                      </a:r>
                      <a:r>
                        <a:rPr lang="fi-FI" sz="1800" dirty="0" err="1"/>
                        <a:t>kesun</a:t>
                      </a:r>
                      <a:r>
                        <a:rPr lang="fi-FI" sz="1800" dirty="0"/>
                        <a:t> tavoitteet merkitsevät minun ja tiimini</a:t>
                      </a:r>
                      <a:r>
                        <a:rPr lang="fi-FI" sz="1800" baseline="0" dirty="0"/>
                        <a:t> </a:t>
                      </a:r>
                      <a:r>
                        <a:rPr lang="fi-FI" sz="1800" dirty="0"/>
                        <a:t>kehittymiselle?</a:t>
                      </a:r>
                    </a:p>
                  </a:txBody>
                  <a:tcPr marT="45709" marB="45709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800" dirty="0"/>
                        <a:t>Miten ja milloin tulokset näkyvät?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800" dirty="0"/>
                        <a:t>Miten</a:t>
                      </a:r>
                      <a:r>
                        <a:rPr lang="fi-FI" sz="1800" baseline="0" dirty="0"/>
                        <a:t> tuloksia arvioidaan ja palveluja kehitetään edelleen?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800" baseline="0" dirty="0"/>
                        <a:t>Miten onnistumisista iloitaan ja tiedotetaan?</a:t>
                      </a:r>
                      <a:endParaRPr lang="fi-FI" sz="1800" dirty="0"/>
                    </a:p>
                  </a:txBody>
                  <a:tcPr marT="45709" marB="45709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A3261B93-B2E5-4862-8276-C4804634BF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599" y="6356350"/>
            <a:ext cx="4772026" cy="365125"/>
          </a:xfrm>
        </p:spPr>
        <p:txBody>
          <a:bodyPr/>
          <a:lstStyle/>
          <a:p>
            <a:r>
              <a:rPr lang="fi-FI" sz="1300" b="1" dirty="0" err="1">
                <a:solidFill>
                  <a:schemeClr val="tx1"/>
                </a:solidFill>
              </a:rPr>
              <a:t>Opsia</a:t>
            </a:r>
            <a:r>
              <a:rPr lang="fi-FI" sz="1300" b="1" dirty="0">
                <a:solidFill>
                  <a:schemeClr val="tx1"/>
                </a:solidFill>
              </a:rPr>
              <a:t> ry  Sivistyskunta 2020 - johtoryhmien valmennus 2018-2019</a:t>
            </a:r>
          </a:p>
        </p:txBody>
      </p:sp>
    </p:spTree>
    <p:extLst>
      <p:ext uri="{BB962C8B-B14F-4D97-AF65-F5344CB8AC3E}">
        <p14:creationId xmlns:p14="http://schemas.microsoft.com/office/powerpoint/2010/main" val="12964242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2D05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kstiruutu 12"/>
          <p:cNvSpPr txBox="1"/>
          <p:nvPr/>
        </p:nvSpPr>
        <p:spPr>
          <a:xfrm>
            <a:off x="3657599" y="470603"/>
            <a:ext cx="61578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accent2"/>
                </a:solidFill>
              </a:rPr>
              <a:t>TIETOISUUS KEHITTÄMISPROSESSISTA</a:t>
            </a:r>
          </a:p>
          <a:p>
            <a:endParaRPr lang="en-US" sz="2400" b="1" dirty="0">
              <a:solidFill>
                <a:srgbClr val="0070C0"/>
              </a:solidFill>
            </a:endParaRPr>
          </a:p>
          <a:p>
            <a:r>
              <a:rPr lang="en-US" sz="2400" b="1" dirty="0">
                <a:solidFill>
                  <a:srgbClr val="0070C0"/>
                </a:solidFill>
              </a:rPr>
              <a:t>  </a:t>
            </a:r>
            <a:endParaRPr lang="fi-FI" sz="2400" b="1" dirty="0">
              <a:solidFill>
                <a:srgbClr val="0070C0"/>
              </a:solidFill>
            </a:endParaRPr>
          </a:p>
        </p:txBody>
      </p:sp>
      <p:sp>
        <p:nvSpPr>
          <p:cNvPr id="2" name="Ellipsi 1"/>
          <p:cNvSpPr/>
          <p:nvPr/>
        </p:nvSpPr>
        <p:spPr>
          <a:xfrm>
            <a:off x="1145262" y="148935"/>
            <a:ext cx="1874067" cy="1734756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 b="1" dirty="0"/>
              <a:t>TIETOISUUS</a:t>
            </a:r>
          </a:p>
        </p:txBody>
      </p:sp>
      <p:graphicFrame>
        <p:nvGraphicFramePr>
          <p:cNvPr id="3" name="Taulukko 2"/>
          <p:cNvGraphicFramePr>
            <a:graphicFrameLocks noGrp="1"/>
          </p:cNvGraphicFramePr>
          <p:nvPr/>
        </p:nvGraphicFramePr>
        <p:xfrm>
          <a:off x="679011" y="2086336"/>
          <a:ext cx="10719305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382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466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2855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0581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i-FI" dirty="0"/>
                        <a:t>Miten</a:t>
                      </a:r>
                      <a:r>
                        <a:rPr lang="fi-FI" baseline="0" dirty="0"/>
                        <a:t> tietoisuus</a:t>
                      </a:r>
                    </a:p>
                    <a:p>
                      <a:r>
                        <a:rPr lang="fi-FI" baseline="0" dirty="0"/>
                        <a:t>on levinnyt?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Milloin on tiedotettu / koulutettu?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Miten on tiedotettu?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Sisäisesti / ulkoisesti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i-FI" dirty="0"/>
                    </a:p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6" name="Taulukko 5"/>
          <p:cNvGraphicFramePr>
            <a:graphicFrameLocks noGrp="1"/>
          </p:cNvGraphicFramePr>
          <p:nvPr>
            <p:extLst/>
          </p:nvPr>
        </p:nvGraphicFramePr>
        <p:xfrm>
          <a:off x="679011" y="3648547"/>
          <a:ext cx="10719304" cy="22036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440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156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798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7982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23453">
                <a:tc>
                  <a:txBody>
                    <a:bodyPr/>
                    <a:lstStyle/>
                    <a:p>
                      <a:r>
                        <a:rPr lang="fi-FI" dirty="0"/>
                        <a:t>Mitä</a:t>
                      </a:r>
                      <a:r>
                        <a:rPr lang="fi-FI" baseline="0" dirty="0"/>
                        <a:t> tietoisuuden parantamiseksi on tehtävä? 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Milloin?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Miten?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Sisäisesti / ulkoisesti?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i-FI" dirty="0"/>
                    </a:p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i-FI" dirty="0"/>
                    </a:p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CC18F6B-6A17-4F30-8D21-AB9E216961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/>
              <a:t>16.1.2019</a:t>
            </a:r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EF7C958-A423-4FF7-94ED-72FC77F363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599" y="6356350"/>
            <a:ext cx="4752976" cy="365125"/>
          </a:xfrm>
        </p:spPr>
        <p:txBody>
          <a:bodyPr/>
          <a:lstStyle/>
          <a:p>
            <a:r>
              <a:rPr lang="fi-FI" sz="1300" b="1" dirty="0" err="1">
                <a:solidFill>
                  <a:schemeClr val="tx1"/>
                </a:solidFill>
              </a:rPr>
              <a:t>Opsia</a:t>
            </a:r>
            <a:r>
              <a:rPr lang="fi-FI" sz="1300" b="1" dirty="0">
                <a:solidFill>
                  <a:schemeClr val="tx1"/>
                </a:solidFill>
              </a:rPr>
              <a:t> ry  Sivistyskunta 2020 - johtoryhmien valmennus 2018-2019</a:t>
            </a:r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3CAA787-2B55-4DCF-B5E0-A8A76BBC0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8ECB7-C578-4DC7-B8CD-13FEE3350F43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317965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2D05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kstiruutu 12"/>
          <p:cNvSpPr txBox="1"/>
          <p:nvPr/>
        </p:nvSpPr>
        <p:spPr>
          <a:xfrm>
            <a:off x="3657599" y="470603"/>
            <a:ext cx="61578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C000"/>
                </a:solidFill>
              </a:rPr>
              <a:t>KEHITTÄMISPROSESSIN ETENEMINEN</a:t>
            </a:r>
          </a:p>
          <a:p>
            <a:endParaRPr lang="en-US" sz="2400" b="1" dirty="0">
              <a:solidFill>
                <a:srgbClr val="0070C0"/>
              </a:solidFill>
            </a:endParaRPr>
          </a:p>
          <a:p>
            <a:r>
              <a:rPr lang="en-US" sz="2400" b="1" dirty="0">
                <a:solidFill>
                  <a:srgbClr val="0070C0"/>
                </a:solidFill>
              </a:rPr>
              <a:t>  </a:t>
            </a:r>
            <a:endParaRPr lang="fi-FI" sz="2400" b="1" dirty="0">
              <a:solidFill>
                <a:srgbClr val="0070C0"/>
              </a:solidFill>
            </a:endParaRPr>
          </a:p>
        </p:txBody>
      </p:sp>
      <p:sp>
        <p:nvSpPr>
          <p:cNvPr id="2" name="Ellipsi 1"/>
          <p:cNvSpPr/>
          <p:nvPr/>
        </p:nvSpPr>
        <p:spPr>
          <a:xfrm>
            <a:off x="1072834" y="102066"/>
            <a:ext cx="1978184" cy="198427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 b="1" dirty="0"/>
              <a:t>KEHITTÄMIS-TYÖ</a:t>
            </a:r>
          </a:p>
        </p:txBody>
      </p:sp>
      <p:graphicFrame>
        <p:nvGraphicFramePr>
          <p:cNvPr id="3" name="Taulukko 2"/>
          <p:cNvGraphicFramePr>
            <a:graphicFrameLocks noGrp="1"/>
          </p:cNvGraphicFramePr>
          <p:nvPr>
            <p:extLst/>
          </p:nvPr>
        </p:nvGraphicFramePr>
        <p:xfrm>
          <a:off x="679011" y="2086336"/>
          <a:ext cx="10719305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382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466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2855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0581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i-FI" dirty="0"/>
                        <a:t>Miten</a:t>
                      </a:r>
                      <a:r>
                        <a:rPr lang="fi-FI" baseline="0" dirty="0"/>
                        <a:t> kehittämistyö</a:t>
                      </a:r>
                    </a:p>
                    <a:p>
                      <a:r>
                        <a:rPr lang="fi-FI" baseline="0" dirty="0"/>
                        <a:t>on edennyt?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Mitä</a:t>
                      </a:r>
                      <a:r>
                        <a:rPr lang="fi-FI" baseline="0" dirty="0"/>
                        <a:t> (suunnittelun) vaiheita</a:t>
                      </a:r>
                      <a:r>
                        <a:rPr lang="fi-FI" dirty="0"/>
                        <a:t> on hoidettu 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Miten on dokumentoitu?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Mitä on sovittu / päätetty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i-FI" dirty="0"/>
                    </a:p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6" name="Taulukko 5"/>
          <p:cNvGraphicFramePr>
            <a:graphicFrameLocks noGrp="1"/>
          </p:cNvGraphicFramePr>
          <p:nvPr>
            <p:extLst/>
          </p:nvPr>
        </p:nvGraphicFramePr>
        <p:xfrm>
          <a:off x="679011" y="3648547"/>
          <a:ext cx="10719304" cy="22126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440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242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341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168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32506">
                <a:tc>
                  <a:txBody>
                    <a:bodyPr/>
                    <a:lstStyle/>
                    <a:p>
                      <a:r>
                        <a:rPr lang="fi-FI" dirty="0"/>
                        <a:t>Mitä</a:t>
                      </a:r>
                      <a:r>
                        <a:rPr lang="fi-FI" baseline="0" dirty="0"/>
                        <a:t> kehittämistyön parantamiseksi on vielä tehtävä? 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Milloin?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Miten?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Kuka</a:t>
                      </a:r>
                      <a:r>
                        <a:rPr lang="fi-FI" baseline="0" dirty="0"/>
                        <a:t> / ketkä </a:t>
                      </a:r>
                      <a:r>
                        <a:rPr lang="fi-FI" dirty="0"/>
                        <a:t>vastaa?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i-FI" dirty="0"/>
                    </a:p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i-FI" dirty="0"/>
                    </a:p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792D656-C9CB-4A88-887A-A1291645A8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/>
              <a:t>16.1.2019</a:t>
            </a:r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6F41D5F-F09A-4047-A345-F259436962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599" y="6356350"/>
            <a:ext cx="4943475" cy="365125"/>
          </a:xfrm>
        </p:spPr>
        <p:txBody>
          <a:bodyPr/>
          <a:lstStyle/>
          <a:p>
            <a:r>
              <a:rPr lang="fi-FI" sz="1300" b="1" dirty="0" err="1">
                <a:solidFill>
                  <a:schemeClr val="tx1"/>
                </a:solidFill>
              </a:rPr>
              <a:t>Opsia</a:t>
            </a:r>
            <a:r>
              <a:rPr lang="fi-FI" sz="1300" b="1" dirty="0">
                <a:solidFill>
                  <a:schemeClr val="tx1"/>
                </a:solidFill>
              </a:rPr>
              <a:t> ry  Sivistyskunta 2020 - johtoryhmien valmennus 2018-2019</a:t>
            </a:r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72CB0B7D-E141-4EFA-8305-A833B19719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8ECB7-C578-4DC7-B8CD-13FEE3350F43}" type="slidenum">
              <a:rPr lang="fi-FI" smtClean="0"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777638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2D05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kstiruutu 12"/>
          <p:cNvSpPr txBox="1"/>
          <p:nvPr/>
        </p:nvSpPr>
        <p:spPr>
          <a:xfrm>
            <a:off x="3657599" y="470603"/>
            <a:ext cx="615786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KEHITTÄMISPROSESSIN KOHERENSSI</a:t>
            </a:r>
          </a:p>
          <a:p>
            <a:r>
              <a:rPr lang="en-US" sz="2000" i="1" dirty="0">
                <a:solidFill>
                  <a:srgbClr val="FF0000"/>
                </a:solidFill>
              </a:rPr>
              <a:t>(</a:t>
            </a:r>
            <a:r>
              <a:rPr lang="en-US" sz="2000" i="1" dirty="0" err="1">
                <a:solidFill>
                  <a:srgbClr val="FF0000"/>
                </a:solidFill>
              </a:rPr>
              <a:t>kaikki</a:t>
            </a:r>
            <a:r>
              <a:rPr lang="en-US" sz="2000" i="1" dirty="0">
                <a:solidFill>
                  <a:srgbClr val="FF0000"/>
                </a:solidFill>
              </a:rPr>
              <a:t> </a:t>
            </a:r>
            <a:r>
              <a:rPr lang="en-US" sz="2000" i="1" dirty="0" err="1">
                <a:solidFill>
                  <a:srgbClr val="FF0000"/>
                </a:solidFill>
              </a:rPr>
              <a:t>ovat</a:t>
            </a:r>
            <a:r>
              <a:rPr lang="en-US" sz="2000" i="1" dirty="0">
                <a:solidFill>
                  <a:srgbClr val="FF0000"/>
                </a:solidFill>
              </a:rPr>
              <a:t> </a:t>
            </a:r>
            <a:r>
              <a:rPr lang="en-US" sz="2000" i="1" dirty="0" err="1">
                <a:solidFill>
                  <a:srgbClr val="FF0000"/>
                </a:solidFill>
              </a:rPr>
              <a:t>mukana</a:t>
            </a:r>
            <a:r>
              <a:rPr lang="en-US" sz="2000" i="1" dirty="0">
                <a:solidFill>
                  <a:srgbClr val="FF0000"/>
                </a:solidFill>
              </a:rPr>
              <a:t> </a:t>
            </a:r>
            <a:r>
              <a:rPr lang="en-US" sz="2000" i="1" dirty="0" err="1">
                <a:solidFill>
                  <a:srgbClr val="FF0000"/>
                </a:solidFill>
              </a:rPr>
              <a:t>sovitulla</a:t>
            </a:r>
            <a:r>
              <a:rPr lang="en-US" sz="2000" i="1" dirty="0">
                <a:solidFill>
                  <a:srgbClr val="FF0000"/>
                </a:solidFill>
              </a:rPr>
              <a:t> </a:t>
            </a:r>
            <a:r>
              <a:rPr lang="en-US" sz="2000" i="1" dirty="0" err="1">
                <a:solidFill>
                  <a:srgbClr val="FF0000"/>
                </a:solidFill>
              </a:rPr>
              <a:t>tavalla</a:t>
            </a:r>
            <a:r>
              <a:rPr lang="en-US" sz="2000" i="1" dirty="0">
                <a:solidFill>
                  <a:srgbClr val="FF0000"/>
                </a:solidFill>
              </a:rPr>
              <a:t>)</a:t>
            </a:r>
          </a:p>
          <a:p>
            <a:r>
              <a:rPr lang="en-US" sz="2000" b="1" dirty="0">
                <a:solidFill>
                  <a:srgbClr val="0070C0"/>
                </a:solidFill>
              </a:rPr>
              <a:t>  </a:t>
            </a:r>
            <a:endParaRPr lang="fi-FI" sz="2000" b="1" dirty="0">
              <a:solidFill>
                <a:srgbClr val="0070C0"/>
              </a:solidFill>
            </a:endParaRPr>
          </a:p>
        </p:txBody>
      </p:sp>
      <p:sp>
        <p:nvSpPr>
          <p:cNvPr id="2" name="Ellipsi 1"/>
          <p:cNvSpPr/>
          <p:nvPr/>
        </p:nvSpPr>
        <p:spPr>
          <a:xfrm>
            <a:off x="1145262" y="148934"/>
            <a:ext cx="1941970" cy="1851881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 b="1" dirty="0"/>
              <a:t>KOHERENSSI</a:t>
            </a:r>
          </a:p>
        </p:txBody>
      </p:sp>
      <p:graphicFrame>
        <p:nvGraphicFramePr>
          <p:cNvPr id="3" name="Taulukko 2"/>
          <p:cNvGraphicFramePr>
            <a:graphicFrameLocks noGrp="1"/>
          </p:cNvGraphicFramePr>
          <p:nvPr>
            <p:extLst/>
          </p:nvPr>
        </p:nvGraphicFramePr>
        <p:xfrm>
          <a:off x="679011" y="2086336"/>
          <a:ext cx="10719305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382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466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2855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0581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i-FI" dirty="0"/>
                        <a:t>Miten</a:t>
                      </a:r>
                      <a:r>
                        <a:rPr lang="fi-FI" baseline="0" dirty="0"/>
                        <a:t> koherenssi</a:t>
                      </a:r>
                    </a:p>
                    <a:p>
                      <a:r>
                        <a:rPr lang="fi-FI" baseline="0" dirty="0"/>
                        <a:t>on toteutunut?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Milloin sitä on pohdittu?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Mitä on havaittu?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Missä</a:t>
                      </a:r>
                      <a:r>
                        <a:rPr lang="fi-FI" baseline="0" dirty="0"/>
                        <a:t> asioissa koherenssia tarvitaan</a:t>
                      </a:r>
                    </a:p>
                    <a:p>
                      <a:r>
                        <a:rPr lang="fi-FI" baseline="0" dirty="0"/>
                        <a:t>lisää?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i-FI" dirty="0"/>
                    </a:p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6" name="Taulukko 5"/>
          <p:cNvGraphicFramePr>
            <a:graphicFrameLocks noGrp="1"/>
          </p:cNvGraphicFramePr>
          <p:nvPr>
            <p:extLst/>
          </p:nvPr>
        </p:nvGraphicFramePr>
        <p:xfrm>
          <a:off x="679011" y="3811510"/>
          <a:ext cx="10719304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440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152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522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078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05345">
                <a:tc>
                  <a:txBody>
                    <a:bodyPr/>
                    <a:lstStyle/>
                    <a:p>
                      <a:r>
                        <a:rPr lang="fi-FI" dirty="0"/>
                        <a:t>Mitä</a:t>
                      </a:r>
                      <a:r>
                        <a:rPr lang="fi-FI" baseline="0" dirty="0"/>
                        <a:t> koherenssin parantamiseksi on tehtävä? 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Milloin?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Miten?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Kuka</a:t>
                      </a:r>
                      <a:r>
                        <a:rPr lang="fi-FI" baseline="0" dirty="0"/>
                        <a:t> / ketkä vastaa</a:t>
                      </a:r>
                      <a:r>
                        <a:rPr lang="fi-FI" dirty="0"/>
                        <a:t>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i-FI" dirty="0"/>
                    </a:p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i-FI" dirty="0"/>
                    </a:p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ED1A7A2-F155-4A67-876F-AF5BD8E2F6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/>
              <a:t>16.1.2019</a:t>
            </a:r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6FC40EC-7042-457E-B487-D139B0A5C3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599" y="6356350"/>
            <a:ext cx="4829175" cy="365125"/>
          </a:xfrm>
        </p:spPr>
        <p:txBody>
          <a:bodyPr/>
          <a:lstStyle/>
          <a:p>
            <a:r>
              <a:rPr lang="fi-FI" sz="1300" b="1" dirty="0" err="1">
                <a:solidFill>
                  <a:schemeClr val="tx1"/>
                </a:solidFill>
              </a:rPr>
              <a:t>Opsia</a:t>
            </a:r>
            <a:r>
              <a:rPr lang="fi-FI" sz="1300" b="1" dirty="0">
                <a:solidFill>
                  <a:schemeClr val="tx1"/>
                </a:solidFill>
              </a:rPr>
              <a:t> ry  Sivistyskunta 2020 - johtoryhmien valmennus 2018-2019</a:t>
            </a:r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61B88F2-1648-4B92-A452-6579C72B2F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8ECB7-C578-4DC7-B8CD-13FEE3350F43}" type="slidenum">
              <a:rPr lang="fi-FI" smtClean="0"/>
              <a:t>5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972998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2D05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kstiruutu 12"/>
          <p:cNvSpPr txBox="1"/>
          <p:nvPr/>
        </p:nvSpPr>
        <p:spPr>
          <a:xfrm>
            <a:off x="3657599" y="470603"/>
            <a:ext cx="615786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</a:rPr>
              <a:t>KEHITTÄMISEN TULOKSET</a:t>
            </a:r>
          </a:p>
          <a:p>
            <a:r>
              <a:rPr lang="en-US" sz="2000" b="1" dirty="0">
                <a:solidFill>
                  <a:srgbClr val="0070C0"/>
                </a:solidFill>
              </a:rPr>
              <a:t>  </a:t>
            </a:r>
            <a:endParaRPr lang="fi-FI" sz="2000" b="1" dirty="0">
              <a:solidFill>
                <a:srgbClr val="0070C0"/>
              </a:solidFill>
            </a:endParaRPr>
          </a:p>
        </p:txBody>
      </p:sp>
      <p:sp>
        <p:nvSpPr>
          <p:cNvPr id="2" name="Ellipsi 1"/>
          <p:cNvSpPr/>
          <p:nvPr/>
        </p:nvSpPr>
        <p:spPr>
          <a:xfrm>
            <a:off x="1145261" y="73318"/>
            <a:ext cx="2222627" cy="2183205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 b="1" dirty="0"/>
              <a:t>KEHITTÄMISEN TULOKSET</a:t>
            </a:r>
          </a:p>
        </p:txBody>
      </p:sp>
      <p:graphicFrame>
        <p:nvGraphicFramePr>
          <p:cNvPr id="3" name="Taulukko 2"/>
          <p:cNvGraphicFramePr>
            <a:graphicFrameLocks noGrp="1"/>
          </p:cNvGraphicFramePr>
          <p:nvPr>
            <p:extLst/>
          </p:nvPr>
        </p:nvGraphicFramePr>
        <p:xfrm>
          <a:off x="679012" y="2332138"/>
          <a:ext cx="10719305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798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051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2855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0581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i-FI" dirty="0"/>
                        <a:t>Mitä</a:t>
                      </a:r>
                      <a:r>
                        <a:rPr lang="fi-FI" baseline="0" dirty="0"/>
                        <a:t> kehittämisen tuloksia on saavutettu?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Milloin niitä on arvioitu?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Kuka/ketkä</a:t>
                      </a:r>
                      <a:r>
                        <a:rPr lang="fi-FI" baseline="0" dirty="0"/>
                        <a:t> on arvioineet</a:t>
                      </a:r>
                      <a:r>
                        <a:rPr lang="fi-FI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Miten</a:t>
                      </a:r>
                      <a:r>
                        <a:rPr lang="fi-FI" baseline="0" dirty="0"/>
                        <a:t> tuloksia on jaettu?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i-FI" dirty="0"/>
                    </a:p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6" name="Taulukko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0688822"/>
              </p:ext>
            </p:extLst>
          </p:nvPr>
        </p:nvGraphicFramePr>
        <p:xfrm>
          <a:off x="679012" y="3984096"/>
          <a:ext cx="10719304" cy="2468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440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152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522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078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140736">
                <a:tc>
                  <a:txBody>
                    <a:bodyPr/>
                    <a:lstStyle/>
                    <a:p>
                      <a:r>
                        <a:rPr lang="fi-FI" dirty="0"/>
                        <a:t>Mitä</a:t>
                      </a:r>
                      <a:r>
                        <a:rPr lang="fi-FI" baseline="0" dirty="0"/>
                        <a:t> tulosten saavuttamisen varmistamiseksi on tehtävä? 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Milloin?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Miten?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Kuka</a:t>
                      </a:r>
                      <a:r>
                        <a:rPr lang="fi-FI" baseline="0" dirty="0"/>
                        <a:t> / ketkä vastaa</a:t>
                      </a:r>
                      <a:r>
                        <a:rPr lang="fi-FI" dirty="0"/>
                        <a:t>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i-FI" dirty="0"/>
                    </a:p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i-FI" dirty="0"/>
                    </a:p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66D40EC-F059-44B8-A00D-4B5499E727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/>
              <a:t>16.1.2019</a:t>
            </a:r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CA3F601-7FAA-4CD6-B9C8-B76C09EF52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5010150" cy="365125"/>
          </a:xfrm>
        </p:spPr>
        <p:txBody>
          <a:bodyPr/>
          <a:lstStyle/>
          <a:p>
            <a:r>
              <a:rPr lang="fi-FI" sz="1300" b="1" dirty="0" err="1">
                <a:solidFill>
                  <a:schemeClr val="tx1"/>
                </a:solidFill>
              </a:rPr>
              <a:t>Opsia</a:t>
            </a:r>
            <a:r>
              <a:rPr lang="fi-FI" sz="1300" b="1" dirty="0">
                <a:solidFill>
                  <a:schemeClr val="tx1"/>
                </a:solidFill>
              </a:rPr>
              <a:t> ry  Sivistyskunta 2020 - johtoryhmien valmennus 2018-2019</a:t>
            </a:r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96ABC79-8F10-40A3-B6B5-4D63BFACD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8ECB7-C578-4DC7-B8CD-13FEE3350F43}" type="slidenum">
              <a:rPr lang="fi-FI" smtClean="0"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906781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341</Words>
  <Application>Microsoft Office PowerPoint</Application>
  <PresentationFormat>Laajakuva</PresentationFormat>
  <Paragraphs>89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Office-teema</vt:lpstr>
      <vt:lpstr>Strategiasta kehittämissuunnitelmaksi kehittämisen kokonaisuus</vt:lpstr>
      <vt:lpstr>Kehittämisen kokonaisuus ja keskeiset kysymykset (kertausta)       </vt:lpstr>
      <vt:lpstr>PowerPoint-esitys</vt:lpstr>
      <vt:lpstr>PowerPoint-esitys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Markku Suortamo</dc:creator>
  <cp:lastModifiedBy>Markku Suortamo</cp:lastModifiedBy>
  <cp:revision>7</cp:revision>
  <dcterms:created xsi:type="dcterms:W3CDTF">2019-01-16T07:31:34Z</dcterms:created>
  <dcterms:modified xsi:type="dcterms:W3CDTF">2019-01-16T07:57:47Z</dcterms:modified>
</cp:coreProperties>
</file>